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4"/>
  </p:notesMasterIdLst>
  <p:sldIdLst>
    <p:sldId id="269" r:id="rId2"/>
    <p:sldId id="257" r:id="rId3"/>
    <p:sldId id="261" r:id="rId4"/>
    <p:sldId id="258" r:id="rId5"/>
    <p:sldId id="356" r:id="rId6"/>
    <p:sldId id="357" r:id="rId7"/>
    <p:sldId id="297" r:id="rId8"/>
    <p:sldId id="310" r:id="rId9"/>
    <p:sldId id="311" r:id="rId10"/>
    <p:sldId id="320" r:id="rId11"/>
    <p:sldId id="312" r:id="rId12"/>
    <p:sldId id="313" r:id="rId13"/>
    <p:sldId id="315" r:id="rId14"/>
    <p:sldId id="314" r:id="rId15"/>
    <p:sldId id="326" r:id="rId16"/>
    <p:sldId id="321" r:id="rId17"/>
    <p:sldId id="322" r:id="rId18"/>
    <p:sldId id="324" r:id="rId19"/>
    <p:sldId id="323" r:id="rId20"/>
    <p:sldId id="325" r:id="rId21"/>
    <p:sldId id="329" r:id="rId22"/>
    <p:sldId id="331" r:id="rId23"/>
    <p:sldId id="332" r:id="rId24"/>
    <p:sldId id="334" r:id="rId25"/>
    <p:sldId id="335" r:id="rId26"/>
    <p:sldId id="336" r:id="rId27"/>
    <p:sldId id="337" r:id="rId28"/>
    <p:sldId id="338" r:id="rId29"/>
    <p:sldId id="339" r:id="rId30"/>
    <p:sldId id="340" r:id="rId31"/>
    <p:sldId id="341" r:id="rId32"/>
    <p:sldId id="299" r:id="rId33"/>
    <p:sldId id="342" r:id="rId34"/>
    <p:sldId id="358" r:id="rId35"/>
    <p:sldId id="359" r:id="rId36"/>
    <p:sldId id="343" r:id="rId37"/>
    <p:sldId id="344" r:id="rId38"/>
    <p:sldId id="345" r:id="rId39"/>
    <p:sldId id="346" r:id="rId40"/>
    <p:sldId id="347" r:id="rId41"/>
    <p:sldId id="348" r:id="rId42"/>
    <p:sldId id="350" r:id="rId43"/>
    <p:sldId id="351" r:id="rId44"/>
    <p:sldId id="352" r:id="rId45"/>
    <p:sldId id="349" r:id="rId46"/>
    <p:sldId id="300" r:id="rId47"/>
    <p:sldId id="353" r:id="rId48"/>
    <p:sldId id="354" r:id="rId49"/>
    <p:sldId id="355" r:id="rId50"/>
    <p:sldId id="301" r:id="rId51"/>
    <p:sldId id="302" r:id="rId52"/>
    <p:sldId id="298" r:id="rId53"/>
  </p:sldIdLst>
  <p:sldSz cx="12192000" cy="6858000"/>
  <p:notesSz cx="6858000" cy="9144000"/>
  <p:embeddedFontLst>
    <p:embeddedFont>
      <p:font typeface="Arial Nova Light" panose="020B0304020202020204" pitchFamily="34" charset="0"/>
      <p:regular r:id="rId55"/>
      <p:italic r:id="rId56"/>
    </p:embeddedFont>
    <p:embeddedFont>
      <p:font typeface="Garamond" panose="02020404030301010803" pitchFamily="18" charset="0"/>
      <p:regular r:id="rId57"/>
      <p:bold r:id="rId58"/>
      <p:italic r:id="rId59"/>
    </p:embeddedFont>
    <p:embeddedFont>
      <p:font typeface="Inter Extra Light" panose="02000503000000020004" pitchFamily="2" charset="0"/>
      <p:regular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88910" autoAdjust="0"/>
  </p:normalViewPr>
  <p:slideViewPr>
    <p:cSldViewPr snapToGrid="0" showGuides="1">
      <p:cViewPr varScale="1">
        <p:scale>
          <a:sx n="59" d="100"/>
          <a:sy n="59" d="100"/>
        </p:scale>
        <p:origin x="36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r>
              <a:rPr lang="en-US" dirty="0"/>
              <a:t>https://commons.wikimedia.org/wiki/File:Feynman-richard_p.jpg?uselang=en#Licensing</a:t>
            </a:r>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8</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9</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11</a:t>
            </a:fld>
            <a:endParaRPr lang="en-US"/>
          </a:p>
        </p:txBody>
      </p:sp>
    </p:spTree>
    <p:extLst>
      <p:ext uri="{BB962C8B-B14F-4D97-AF65-F5344CB8AC3E}">
        <p14:creationId xmlns:p14="http://schemas.microsoft.com/office/powerpoint/2010/main" val="118776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85000"/>
              <a:lumOff val="15000"/>
            </a:schemeClr>
          </a:fgClr>
          <a:bgClr>
            <a:srgbClr val="1E1E1E"/>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0113863-AB1A-9C13-FECE-26D685AD4FF8}"/>
              </a:ext>
            </a:extLst>
          </p:cNvPr>
          <p:cNvSpPr txBox="1"/>
          <p:nvPr userDrawn="1"/>
        </p:nvSpPr>
        <p:spPr>
          <a:xfrm>
            <a:off x="9785572" y="6387550"/>
            <a:ext cx="2406428" cy="369332"/>
          </a:xfrm>
          <a:prstGeom prst="rect">
            <a:avLst/>
          </a:prstGeom>
          <a:noFill/>
          <a:effectLst>
            <a:outerShdw blurRad="50800" dist="38100" dir="5400000" algn="t" rotWithShape="0">
              <a:prstClr val="black">
                <a:alpha val="40000"/>
              </a:prstClr>
            </a:outerShdw>
          </a:effectLst>
        </p:spPr>
        <p:txBody>
          <a:bodyPr wrap="none" rtlCol="0">
            <a:spAutoFit/>
          </a:bodyPr>
          <a:lstStyle/>
          <a:p>
            <a:pPr algn="r"/>
            <a:r>
              <a:rPr lang="en-US" sz="1000" spc="600" dirty="0">
                <a:solidFill>
                  <a:schemeClr val="tx1">
                    <a:lumMod val="75000"/>
                    <a:lumOff val="25000"/>
                    <a:alpha val="50000"/>
                  </a:schemeClr>
                </a:solidFill>
              </a:rPr>
              <a:t>SHAURYA AGARWAL</a:t>
            </a:r>
          </a:p>
          <a:p>
            <a:pPr algn="r"/>
            <a:r>
              <a:rPr lang="en-US" sz="800" spc="300" dirty="0">
                <a:solidFill>
                  <a:schemeClr val="tx1">
                    <a:lumMod val="75000"/>
                    <a:lumOff val="25000"/>
                    <a:alpha val="50000"/>
                  </a:schemeClr>
                </a:solidFill>
              </a:rPr>
              <a:t>3shaurashaurya@gmail.com</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shauryashaurya/kandinsky" TargetMode="External"/><Relationship Id="rId2" Type="http://schemas.openxmlformats.org/officeDocument/2006/relationships/hyperlink" Target="https://www.youtube.com/watch?v=VnHPtozfhRU"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a:t>
            </a:r>
            <a:r>
              <a:rPr lang="en-US" dirty="0">
                <a:solidFill>
                  <a:schemeClr val="bg1">
                    <a:lumMod val="95000"/>
                  </a:schemeClr>
                </a:solidFill>
              </a:rPr>
              <a:t>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the director ascribes meaning to certain colors and is uses them to tell a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these colors must remain (approximately, perceptually) </a:t>
            </a:r>
            <a:r>
              <a:rPr lang="en-US" dirty="0">
                <a:solidFill>
                  <a:schemeClr val="bg1">
                    <a:lumMod val="95000"/>
                  </a:schemeClr>
                </a:solidFill>
              </a:rPr>
              <a:t>consistent </a:t>
            </a:r>
          </a:p>
        </p:txBody>
      </p:sp>
      <p:sp>
        <p:nvSpPr>
          <p:cNvPr id="4" name="Content Placeholder 2">
            <a:extLst>
              <a:ext uri="{FF2B5EF4-FFF2-40B4-BE49-F238E27FC236}">
                <a16:creationId xmlns:a16="http://schemas.microsoft.com/office/drawing/2014/main" id="{521134DC-0EAD-7010-D341-11F6848CDF1A}"/>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throughout the process, across all devices and screens</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dirty="0"/>
              <a:t>or I lose my limbs*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we had a great director and a very dedicated team</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100s of 1000s of $$$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but for a 10-day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USD </a:t>
            </a:r>
            <a:r>
              <a:rPr lang="en-US" dirty="0">
                <a:solidFill>
                  <a:schemeClr val="bg1"/>
                </a:solidFill>
              </a:rPr>
              <a:t>359</a:t>
            </a:r>
            <a:r>
              <a:rPr lang="en-US" dirty="0"/>
              <a:t> total</a:t>
            </a:r>
          </a:p>
        </p:txBody>
      </p:sp>
      <p:sp>
        <p:nvSpPr>
          <p:cNvPr id="4" name="Content Placeholder 2">
            <a:extLst>
              <a:ext uri="{FF2B5EF4-FFF2-40B4-BE49-F238E27FC236}">
                <a16:creationId xmlns:a16="http://schemas.microsoft.com/office/drawing/2014/main" id="{1F7D456E-BE88-7A50-5A6E-69D09565C514}"/>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(yes, that’s three hundred and fifty-nine dollars, at the current exchange rate)</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2">
            <a:alphaModFix amt="7000"/>
            <a:extLst>
              <a:ext uri="{BEBA8EAE-BF5A-486C-A8C5-ECC9F3942E4B}">
                <a14:imgProps xmlns:a14="http://schemas.microsoft.com/office/drawing/2010/main">
                  <a14:imgLayer r:embed="rId3">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9702D0-6236-7436-CD7B-C85BC6CBF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BAC50-D7FA-65C7-0FA3-73DE8ABCE76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52A931A2-42A3-E329-B4A2-4939A114B96A}"/>
              </a:ext>
            </a:extLst>
          </p:cNvPr>
          <p:cNvSpPr>
            <a:spLocks noGrp="1"/>
          </p:cNvSpPr>
          <p:nvPr>
            <p:ph idx="1"/>
          </p:nvPr>
        </p:nvSpPr>
        <p:spPr/>
        <p:txBody>
          <a:bodyPr/>
          <a:lstStyle/>
          <a:p>
            <a:pPr marL="0" indent="0">
              <a:buNone/>
            </a:pPr>
            <a:r>
              <a:rPr lang="en-US" dirty="0"/>
              <a:t>I used K-means to figure out the key colors in each scene</a:t>
            </a:r>
          </a:p>
        </p:txBody>
      </p:sp>
      <p:sp>
        <p:nvSpPr>
          <p:cNvPr id="6" name="Content Placeholder 2">
            <a:extLst>
              <a:ext uri="{FF2B5EF4-FFF2-40B4-BE49-F238E27FC236}">
                <a16:creationId xmlns:a16="http://schemas.microsoft.com/office/drawing/2014/main" id="{C58B83A6-7619-D9AF-1D61-098F399FCBF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and tell a story around them</a:t>
            </a:r>
          </a:p>
        </p:txBody>
      </p:sp>
    </p:spTree>
    <p:extLst>
      <p:ext uri="{BB962C8B-B14F-4D97-AF65-F5344CB8AC3E}">
        <p14:creationId xmlns:p14="http://schemas.microsoft.com/office/powerpoint/2010/main" val="117513577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 waves – </a:t>
            </a:r>
            <a:r>
              <a:rPr lang="en-US" dirty="0">
                <a:solidFill>
                  <a:srgbClr val="FF0000"/>
                </a:solidFill>
              </a:rPr>
              <a:t>wavelength</a:t>
            </a:r>
            <a:r>
              <a:rPr lang="en-US" dirty="0"/>
              <a:t>, </a:t>
            </a:r>
            <a:r>
              <a:rPr lang="en-US" dirty="0">
                <a:solidFill>
                  <a:srgbClr val="92D050"/>
                </a:solidFill>
              </a:rPr>
              <a:t>wavelength</a:t>
            </a:r>
            <a:r>
              <a:rPr lang="en-US" dirty="0"/>
              <a:t>, </a:t>
            </a:r>
            <a:r>
              <a:rPr lang="en-US" dirty="0">
                <a:solidFill>
                  <a:srgbClr val="00B0F0"/>
                </a:solidFill>
              </a:rPr>
              <a:t>wavelength</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light – colors –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27E7CE-1342-67E8-E87E-BF1D011A8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0149-5E56-4A73-DA87-A8F268175CE4}"/>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0789C2E0-7BE4-C01E-A3A7-A25F0F7CEADF}"/>
              </a:ext>
            </a:extLst>
          </p:cNvPr>
          <p:cNvSpPr>
            <a:spLocks noGrp="1"/>
          </p:cNvSpPr>
          <p:nvPr>
            <p:ph idx="1"/>
          </p:nvPr>
        </p:nvSpPr>
        <p:spPr/>
        <p:txBody>
          <a:bodyPr/>
          <a:lstStyle/>
          <a:p>
            <a:pPr marL="0" indent="0">
              <a:buNone/>
            </a:pPr>
            <a:r>
              <a:rPr lang="en-US" dirty="0"/>
              <a:t>film and camera sensors do too, but differently</a:t>
            </a:r>
            <a:endParaRPr lang="en-US" dirty="0">
              <a:solidFill>
                <a:srgbClr val="0070C0"/>
              </a:solidFill>
            </a:endParaRPr>
          </a:p>
        </p:txBody>
      </p:sp>
    </p:spTree>
    <p:extLst>
      <p:ext uri="{BB962C8B-B14F-4D97-AF65-F5344CB8AC3E}">
        <p14:creationId xmlns:p14="http://schemas.microsoft.com/office/powerpoint/2010/main" val="384107482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7DE-D5B3-8558-99D8-F6ED33E0905A}"/>
              </a:ext>
            </a:extLst>
          </p:cNvPr>
          <p:cNvSpPr>
            <a:spLocks noGrp="1"/>
          </p:cNvSpPr>
          <p:nvPr>
            <p:ph type="title"/>
          </p:nvPr>
        </p:nvSpPr>
        <p:spPr/>
        <p:txBody>
          <a:bodyPr/>
          <a:lstStyle/>
          <a:p>
            <a:r>
              <a:rPr lang="en-US" dirty="0"/>
              <a:t>CIE XYZ 1931</a:t>
            </a:r>
          </a:p>
        </p:txBody>
      </p:sp>
      <p:sp>
        <p:nvSpPr>
          <p:cNvPr id="3" name="Content Placeholder 2">
            <a:extLst>
              <a:ext uri="{FF2B5EF4-FFF2-40B4-BE49-F238E27FC236}">
                <a16:creationId xmlns:a16="http://schemas.microsoft.com/office/drawing/2014/main" id="{7467B7D1-6351-80BC-5A36-52C8DE2A3A43}"/>
              </a:ext>
            </a:extLst>
          </p:cNvPr>
          <p:cNvSpPr>
            <a:spLocks noGrp="1"/>
          </p:cNvSpPr>
          <p:nvPr>
            <p:ph idx="1"/>
          </p:nvPr>
        </p:nvSpPr>
        <p:spPr/>
        <p:txBody>
          <a:bodyPr/>
          <a:lstStyle/>
          <a:p>
            <a:pPr marL="0" indent="0">
              <a:buNone/>
            </a:pPr>
            <a:r>
              <a:rPr lang="en-US" dirty="0"/>
              <a:t>they devised a standard based on how human eyes respond to various wavelengths</a:t>
            </a:r>
          </a:p>
        </p:txBody>
      </p:sp>
    </p:spTree>
    <p:extLst>
      <p:ext uri="{BB962C8B-B14F-4D97-AF65-F5344CB8AC3E}">
        <p14:creationId xmlns:p14="http://schemas.microsoft.com/office/powerpoint/2010/main" val="391305462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469-1E52-716B-C516-3C63C1CA479C}"/>
              </a:ext>
            </a:extLst>
          </p:cNvPr>
          <p:cNvSpPr>
            <a:spLocks noGrp="1"/>
          </p:cNvSpPr>
          <p:nvPr>
            <p:ph type="title"/>
          </p:nvPr>
        </p:nvSpPr>
        <p:spPr/>
        <p:txBody>
          <a:bodyPr/>
          <a:lstStyle/>
          <a:p>
            <a:r>
              <a:rPr lang="en-US" dirty="0"/>
              <a:t>CIE Lab*</a:t>
            </a:r>
          </a:p>
        </p:txBody>
      </p:sp>
      <p:sp>
        <p:nvSpPr>
          <p:cNvPr id="3" name="Content Placeholder 2">
            <a:extLst>
              <a:ext uri="{FF2B5EF4-FFF2-40B4-BE49-F238E27FC236}">
                <a16:creationId xmlns:a16="http://schemas.microsoft.com/office/drawing/2014/main" id="{051E291A-32C2-C95B-3768-D6E3AB6FA655}"/>
              </a:ext>
            </a:extLst>
          </p:cNvPr>
          <p:cNvSpPr>
            <a:spLocks noGrp="1"/>
          </p:cNvSpPr>
          <p:nvPr>
            <p:ph idx="1"/>
          </p:nvPr>
        </p:nvSpPr>
        <p:spPr/>
        <p:txBody>
          <a:bodyPr/>
          <a:lstStyle/>
          <a:p>
            <a:pPr marL="0" indent="0">
              <a:buNone/>
            </a:pPr>
            <a:r>
              <a:rPr lang="en-US" dirty="0"/>
              <a:t>3 dimensional model (we have 3 cones remember) to represent how we see color</a:t>
            </a:r>
          </a:p>
        </p:txBody>
      </p:sp>
    </p:spTree>
    <p:extLst>
      <p:ext uri="{BB962C8B-B14F-4D97-AF65-F5344CB8AC3E}">
        <p14:creationId xmlns:p14="http://schemas.microsoft.com/office/powerpoint/2010/main" val="409711516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838BCD-45DC-7C53-67FA-D4BE8697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DC99-3FFC-3956-F769-302C6B3CC141}"/>
              </a:ext>
            </a:extLst>
          </p:cNvPr>
          <p:cNvSpPr>
            <a:spLocks noGrp="1"/>
          </p:cNvSpPr>
          <p:nvPr>
            <p:ph type="title"/>
          </p:nvPr>
        </p:nvSpPr>
        <p:spPr/>
        <p:txBody>
          <a:bodyPr/>
          <a:lstStyle/>
          <a:p>
            <a:r>
              <a:rPr lang="en-US" dirty="0"/>
              <a:t>ACES, ARRI, SONY, sRGB, Rec.709, Rec.2020, etc. etc.</a:t>
            </a:r>
          </a:p>
        </p:txBody>
      </p:sp>
      <p:sp>
        <p:nvSpPr>
          <p:cNvPr id="3" name="Content Placeholder 2">
            <a:extLst>
              <a:ext uri="{FF2B5EF4-FFF2-40B4-BE49-F238E27FC236}">
                <a16:creationId xmlns:a16="http://schemas.microsoft.com/office/drawing/2014/main" id="{47A3B4FA-093A-FB63-1090-84FB5F9D3E04}"/>
              </a:ext>
            </a:extLst>
          </p:cNvPr>
          <p:cNvSpPr>
            <a:spLocks noGrp="1"/>
          </p:cNvSpPr>
          <p:nvPr>
            <p:ph idx="1"/>
          </p:nvPr>
        </p:nvSpPr>
        <p:spPr/>
        <p:txBody>
          <a:bodyPr/>
          <a:lstStyle/>
          <a:p>
            <a:pPr marL="0" indent="0">
              <a:buNone/>
            </a:pPr>
            <a:r>
              <a:rPr lang="en-US" dirty="0"/>
              <a:t>all models build up from the perceptual model – this is how all films manage color</a:t>
            </a:r>
          </a:p>
        </p:txBody>
      </p:sp>
    </p:spTree>
    <p:extLst>
      <p:ext uri="{BB962C8B-B14F-4D97-AF65-F5344CB8AC3E}">
        <p14:creationId xmlns:p14="http://schemas.microsoft.com/office/powerpoint/2010/main" val="247228014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234A-3EED-D2E8-E1F7-68D99FACCAD3}"/>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2740F96B-7DC6-26A9-0882-2FBD58EE8AF6}"/>
              </a:ext>
            </a:extLst>
          </p:cNvPr>
          <p:cNvSpPr>
            <a:spLocks noGrp="1"/>
          </p:cNvSpPr>
          <p:nvPr>
            <p:ph idx="1"/>
          </p:nvPr>
        </p:nvSpPr>
        <p:spPr/>
        <p:txBody>
          <a:bodyPr/>
          <a:lstStyle/>
          <a:p>
            <a:pPr marL="0" indent="0">
              <a:buNone/>
            </a:pPr>
            <a:r>
              <a:rPr lang="en-US" dirty="0"/>
              <a:t>so the colors we decided on with the director, had to be identified at a perceptual level and kept consistent throughout the production as they information travelled from the camera sensor to the computer monitor to the cinema projector to the mobile phone and laptop screens…</a:t>
            </a:r>
          </a:p>
          <a:p>
            <a:pPr marL="0" indent="0">
              <a:buNone/>
            </a:pPr>
            <a:endParaRPr lang="en-US" dirty="0"/>
          </a:p>
          <a:p>
            <a:pPr marL="0" indent="0">
              <a:buNone/>
            </a:pPr>
            <a:r>
              <a:rPr lang="en-US" sz="1600" i="1" dirty="0"/>
              <a:t>(and TVs, screw TVs, but more on them later)</a:t>
            </a:r>
          </a:p>
        </p:txBody>
      </p:sp>
    </p:spTree>
    <p:extLst>
      <p:ext uri="{BB962C8B-B14F-4D97-AF65-F5344CB8AC3E}">
        <p14:creationId xmlns:p14="http://schemas.microsoft.com/office/powerpoint/2010/main" val="118083178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3E3A87-E59A-F10F-EED9-736659DCD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479EE-FC8B-3643-9753-7FE516FD7327}"/>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AEA39B3B-16ED-0CB2-DBAC-B42660436E79}"/>
              </a:ext>
            </a:extLst>
          </p:cNvPr>
          <p:cNvSpPr>
            <a:spLocks noGrp="1"/>
          </p:cNvSpPr>
          <p:nvPr>
            <p:ph idx="1"/>
          </p:nvPr>
        </p:nvSpPr>
        <p:spPr/>
        <p:txBody>
          <a:bodyPr/>
          <a:lstStyle/>
          <a:p>
            <a:pPr marL="0" indent="0">
              <a:buNone/>
            </a:pP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a:p>
            <a:pPr marL="0" indent="0">
              <a:buNone/>
            </a:pPr>
            <a:endParaRPr lang="en-US" sz="1600" i="1" dirty="0">
              <a:solidFill>
                <a:srgbClr val="0070C0"/>
              </a:solidFill>
            </a:endParaRPr>
          </a:p>
          <a:p>
            <a:pPr marL="0" indent="0">
              <a:buNone/>
            </a:pPr>
            <a:r>
              <a:rPr lang="en-US" sz="1600" dirty="0"/>
              <a:t>if </a:t>
            </a:r>
            <a:r>
              <a:rPr lang="en-US" sz="1600" dirty="0" err="1"/>
              <a:t>i</a:t>
            </a:r>
            <a:r>
              <a:rPr lang="en-US" sz="1600" dirty="0"/>
              <a:t> could capture the key colors perceptually, </a:t>
            </a:r>
            <a:r>
              <a:rPr lang="en-US" sz="1600" dirty="0" err="1"/>
              <a:t>i</a:t>
            </a:r>
            <a:r>
              <a:rPr lang="en-US" sz="1600" dirty="0"/>
              <a:t> can manage the rest of the process</a:t>
            </a:r>
            <a:endParaRPr lang="en-US" sz="1600" i="1" dirty="0"/>
          </a:p>
        </p:txBody>
      </p:sp>
    </p:spTree>
    <p:extLst>
      <p:ext uri="{BB962C8B-B14F-4D97-AF65-F5344CB8AC3E}">
        <p14:creationId xmlns:p14="http://schemas.microsoft.com/office/powerpoint/2010/main" val="33512195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003E-51D5-E55F-CDD9-AEBBF743D739}"/>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C36FB9E-BF3F-C148-250D-4BE70DD100A4}"/>
              </a:ext>
            </a:extLst>
          </p:cNvPr>
          <p:cNvSpPr>
            <a:spLocks noGrp="1"/>
          </p:cNvSpPr>
          <p:nvPr>
            <p:ph idx="1"/>
          </p:nvPr>
        </p:nvSpPr>
        <p:spPr/>
        <p:txBody>
          <a:bodyPr/>
          <a:lstStyle/>
          <a:p>
            <a:pPr marL="0" indent="0">
              <a:buNone/>
            </a:pPr>
            <a:r>
              <a:rPr lang="en-US" dirty="0"/>
              <a:t>google ‘QUANTIZATION’</a:t>
            </a:r>
          </a:p>
        </p:txBody>
      </p:sp>
    </p:spTree>
    <p:extLst>
      <p:ext uri="{BB962C8B-B14F-4D97-AF65-F5344CB8AC3E}">
        <p14:creationId xmlns:p14="http://schemas.microsoft.com/office/powerpoint/2010/main" val="248091194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
        <p:nvSpPr>
          <p:cNvPr id="6" name="Content Placeholder 2">
            <a:extLst>
              <a:ext uri="{FF2B5EF4-FFF2-40B4-BE49-F238E27FC236}">
                <a16:creationId xmlns:a16="http://schemas.microsoft.com/office/drawing/2014/main" id="{3577DC3B-488F-E731-B668-629B850A046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there really is no math to it... </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math*</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p:txBody>
          <a:bodyPr>
            <a:normAutofit/>
          </a:bodyPr>
          <a:lstStyle/>
          <a:p>
            <a:pPr marL="0" indent="0">
              <a:buNone/>
            </a:pPr>
            <a:r>
              <a:rPr lang="en-US" dirty="0"/>
              <a:t>imagine you have a bunch of marbles of different colors, </a:t>
            </a:r>
          </a:p>
          <a:p>
            <a:pPr marL="0" indent="0">
              <a:buNone/>
            </a:pPr>
            <a:r>
              <a:rPr lang="en-US" dirty="0"/>
              <a:t>and you want to organize them into neat groups</a:t>
            </a:r>
          </a:p>
        </p:txBody>
      </p:sp>
    </p:spTree>
    <p:extLst>
      <p:ext uri="{BB962C8B-B14F-4D97-AF65-F5344CB8AC3E}">
        <p14:creationId xmlns:p14="http://schemas.microsoft.com/office/powerpoint/2010/main" val="247802840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p:txBody>
          <a:bodyPr>
            <a:normAutofit/>
          </a:bodyPr>
          <a:lstStyle/>
          <a:p>
            <a:pPr marL="0" indent="0">
              <a:buNone/>
            </a:pPr>
            <a:r>
              <a:rPr lang="en-US" sz="2400" dirty="0"/>
              <a:t>the k-means method is like deciding to group the marbles </a:t>
            </a:r>
          </a:p>
          <a:p>
            <a:pPr marL="0" indent="0">
              <a:buNone/>
            </a:pPr>
            <a:r>
              <a:rPr lang="en-US" sz="2400" dirty="0"/>
              <a:t>based on how close they are to each other (in color)</a:t>
            </a:r>
          </a:p>
        </p:txBody>
      </p:sp>
    </p:spTree>
    <p:extLst>
      <p:ext uri="{BB962C8B-B14F-4D97-AF65-F5344CB8AC3E}">
        <p14:creationId xmlns:p14="http://schemas.microsoft.com/office/powerpoint/2010/main" val="71482164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p:txBody>
          <a:bodyPr>
            <a:normAutofit/>
          </a:bodyPr>
          <a:lstStyle/>
          <a:p>
            <a:pPr marL="0" indent="0">
              <a:buNone/>
            </a:pPr>
            <a:r>
              <a:rPr lang="en-US" dirty="0"/>
              <a:t>the "k" in k-means is deciding how many groups you want </a:t>
            </a:r>
          </a:p>
        </p:txBody>
      </p:sp>
    </p:spTree>
    <p:extLst>
      <p:ext uri="{BB962C8B-B14F-4D97-AF65-F5344CB8AC3E}">
        <p14:creationId xmlns:p14="http://schemas.microsoft.com/office/powerpoint/2010/main" val="376487526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1EBD-7CF4-7921-D0DC-92AF97F459B9}"/>
              </a:ext>
            </a:extLst>
          </p:cNvPr>
          <p:cNvSpPr>
            <a:spLocks noGrp="1"/>
          </p:cNvSpPr>
          <p:nvPr>
            <p:ph type="title"/>
          </p:nvPr>
        </p:nvSpPr>
        <p:spPr/>
        <p:txBody>
          <a:bodyPr/>
          <a:lstStyle/>
          <a:p>
            <a:r>
              <a:rPr lang="en-US" dirty="0"/>
              <a:t>technically</a:t>
            </a:r>
          </a:p>
        </p:txBody>
      </p:sp>
      <p:sp>
        <p:nvSpPr>
          <p:cNvPr id="3" name="Content Placeholder 2">
            <a:extLst>
              <a:ext uri="{FF2B5EF4-FFF2-40B4-BE49-F238E27FC236}">
                <a16:creationId xmlns:a16="http://schemas.microsoft.com/office/drawing/2014/main" id="{792BA202-616B-A223-F5EE-F64520155D13}"/>
              </a:ext>
            </a:extLst>
          </p:cNvPr>
          <p:cNvSpPr>
            <a:spLocks noGrp="1"/>
          </p:cNvSpPr>
          <p:nvPr>
            <p:ph idx="1"/>
          </p:nvPr>
        </p:nvSpPr>
        <p:spPr/>
        <p:txBody>
          <a:bodyPr/>
          <a:lstStyle/>
          <a:p>
            <a:pPr marL="0" indent="0">
              <a:buNone/>
            </a:pPr>
            <a:r>
              <a:rPr lang="en-US" dirty="0"/>
              <a:t>K-Means is a clustering algorithm used in machine learning and data mining to partition n observations into k clusters in which each observation belongs to the cluster with the nearest mean. This results in a partitioning of the data space into Voronoi cells.</a:t>
            </a:r>
          </a:p>
        </p:txBody>
      </p:sp>
    </p:spTree>
    <p:extLst>
      <p:ext uri="{BB962C8B-B14F-4D97-AF65-F5344CB8AC3E}">
        <p14:creationId xmlns:p14="http://schemas.microsoft.com/office/powerpoint/2010/main" val="18842719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Initialization</a:t>
            </a:r>
          </a:p>
          <a:p>
            <a:pPr marL="0" indent="0">
              <a:buNone/>
            </a:pPr>
            <a:r>
              <a:rPr lang="en-US" dirty="0"/>
              <a:t>Start by selecting k initial centroids, where k is a predefined number of clusters</a:t>
            </a: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p:txBody>
          <a:bodyPr/>
          <a:lstStyle/>
          <a:p>
            <a:pPr marL="0" indent="0">
              <a:buNone/>
            </a:pPr>
            <a:r>
              <a:rPr lang="en-US" dirty="0">
                <a:solidFill>
                  <a:schemeClr val="bg1"/>
                </a:solidFill>
              </a:rPr>
              <a:t>Assignment</a:t>
            </a:r>
          </a:p>
          <a:p>
            <a:pPr marL="0" indent="0">
              <a:buNone/>
            </a:pPr>
            <a:r>
              <a:rPr lang="en-US" dirty="0"/>
              <a:t>Assign each data point to the closest centroid, creating clusters</a:t>
            </a: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p:txBody>
          <a:bodyPr/>
          <a:lstStyle/>
          <a:p>
            <a:pPr marL="0" indent="0">
              <a:buNone/>
            </a:pPr>
            <a:r>
              <a:rPr lang="en-US" dirty="0">
                <a:solidFill>
                  <a:schemeClr val="bg1"/>
                </a:solidFill>
              </a:rPr>
              <a:t>Repeat</a:t>
            </a:r>
          </a:p>
          <a:p>
            <a:pPr marL="0" indent="0">
              <a:buNone/>
            </a:pPr>
            <a:r>
              <a:rPr lang="en-US" dirty="0"/>
              <a:t>Repeat the assignment and update steps until the centroids no longer change significantly, indicating convergence</a:t>
            </a: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p:txBody>
          <a:bodyPr/>
          <a:lstStyle/>
          <a:p>
            <a:pPr marL="0" indent="0">
              <a:buNone/>
            </a:pPr>
            <a:r>
              <a:rPr lang="en-US" dirty="0">
                <a:solidFill>
                  <a:schemeClr val="bg1"/>
                </a:solidFill>
              </a:rPr>
              <a:t>Limit</a:t>
            </a:r>
          </a:p>
          <a:p>
            <a:pPr marL="0" indent="0">
              <a:buNone/>
            </a:pPr>
            <a:r>
              <a:rPr lang="en-US" dirty="0"/>
              <a:t>Often the centroids do not converge, but dance around the ideal convergence points, this is when we stop the algorithm by specifying the maximum number of iterations it can cycle for</a:t>
            </a: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p:txBody>
          <a:bodyPr/>
          <a:lstStyle/>
          <a:p>
            <a:pPr marL="0" indent="0">
              <a:buNone/>
            </a:pPr>
            <a:r>
              <a:rPr lang="en-US" dirty="0">
                <a:solidFill>
                  <a:schemeClr val="bg1"/>
                </a:solidFill>
              </a:rPr>
              <a:t>Elbow Method</a:t>
            </a:r>
          </a:p>
          <a:p>
            <a:pPr marL="0" indent="0">
              <a:buNone/>
            </a:pPr>
            <a:r>
              <a:rPr lang="en-US" dirty="0"/>
              <a:t>Plot the cost (e.g., within-cluster sum of squares) against different k values. The "elbow" point, where the rate of decrease sharply changes, can indicate a good k value.</a:t>
            </a: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p:txBody>
          <a:bodyPr/>
          <a:lstStyle/>
          <a:p>
            <a:pPr marL="0" indent="0">
              <a:buNone/>
            </a:pPr>
            <a:r>
              <a:rPr lang="en-US" dirty="0">
                <a:solidFill>
                  <a:schemeClr val="bg1"/>
                </a:solidFill>
              </a:rPr>
              <a:t>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p:txBody>
          <a:bodyPr/>
          <a:lstStyle/>
          <a:p>
            <a:pPr marL="0" indent="0">
              <a:buNone/>
            </a:pPr>
            <a:r>
              <a:rPr lang="en-US" dirty="0">
                <a:solidFill>
                  <a:schemeClr val="bg1"/>
                </a:solidFill>
              </a:rPr>
              <a:t>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 method you</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so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a:t>
            </a:r>
            <a:r>
              <a:rPr lang="en-US" dirty="0" err="1"/>
              <a:t>numpy</a:t>
            </a:r>
            <a:endParaRPr lang="en-US" dirty="0"/>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k-means and friends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t>YOU </a:t>
            </a:r>
            <a:r>
              <a:rPr lang="en-US" dirty="0">
                <a:solidFill>
                  <a:schemeClr val="bg1">
                    <a:lumMod val="95000"/>
                  </a:schemeClr>
                </a:solidFill>
              </a:rPr>
              <a:t>MORE</a:t>
            </a:r>
            <a:r>
              <a:rPr lang="en-US" dirty="0"/>
              <a:t> ME</a:t>
            </a:r>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2"/>
              </a:rPr>
              <a:t>https://www.youtube.com/watch?v=VnHPtozfhRU</a:t>
            </a:r>
            <a:r>
              <a:rPr lang="en-US" dirty="0"/>
              <a:t> </a:t>
            </a:r>
          </a:p>
          <a:p>
            <a:pPr marL="0" indent="0" algn="ctr">
              <a:buNone/>
            </a:pPr>
            <a:endParaRPr lang="en-US" dirty="0"/>
          </a:p>
          <a:p>
            <a:pPr marL="0" indent="0" algn="ctr">
              <a:buNone/>
            </a:pPr>
            <a:r>
              <a:rPr lang="en-US" sz="1800" dirty="0"/>
              <a:t>this project on </a:t>
            </a:r>
            <a:r>
              <a:rPr lang="en-US" sz="1800" dirty="0" err="1"/>
              <a:t>github</a:t>
            </a:r>
            <a:r>
              <a:rPr lang="en-US" sz="1800" dirty="0"/>
              <a:t>: </a:t>
            </a:r>
            <a:r>
              <a:rPr lang="en-US" sz="1800" dirty="0">
                <a:hlinkClick r:id="rId3"/>
              </a:rPr>
              <a:t>https://github.com/shauryashaurya/kandinsky</a:t>
            </a:r>
            <a:endParaRPr lang="en-US" sz="1800" dirty="0"/>
          </a:p>
          <a:p>
            <a:pPr marL="0" indent="0" algn="ctr">
              <a:buNone/>
            </a:pPr>
            <a:r>
              <a:rPr lang="en-US" dirty="0"/>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295900" y="2724150"/>
            <a:ext cx="1600200" cy="1600200"/>
          </a:xfrm>
          <a:prstGeom prst="sun">
            <a:avLst/>
          </a:prstGeom>
          <a:no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6420548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movie</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cinematography: 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1042</TotalTime>
  <Words>996</Words>
  <Application>Microsoft Office PowerPoint</Application>
  <PresentationFormat>Widescreen</PresentationFormat>
  <Paragraphs>143</Paragraphs>
  <Slides>52</Slides>
  <Notes>3</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Inter Extra Light</vt:lpstr>
      <vt:lpstr>Calibri</vt:lpstr>
      <vt:lpstr>Garamond</vt:lpstr>
      <vt:lpstr>Arial Nova Light</vt:lpstr>
      <vt:lpstr>Arial</vt:lpstr>
      <vt:lpstr>Office Theme</vt:lpstr>
      <vt:lpstr>PowerPoint Presentation</vt:lpstr>
      <vt:lpstr>K-MEANS &amp; FRIENDS</vt:lpstr>
      <vt:lpstr>Outline</vt:lpstr>
      <vt:lpstr>motivation</vt:lpstr>
      <vt:lpstr>quantization, clustering, k-means and friends</vt:lpstr>
      <vt:lpstr>Outline</vt:lpstr>
      <vt:lpstr>movie</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pre-production</vt:lpstr>
      <vt:lpstr>key insight</vt:lpstr>
      <vt:lpstr>key insight</vt:lpstr>
      <vt:lpstr>key insight</vt:lpstr>
      <vt:lpstr>CIE XYZ 1931</vt:lpstr>
      <vt:lpstr>CIE Lab*</vt:lpstr>
      <vt:lpstr>ACES, ARRI, SONY, sRGB, Rec.709, Rec.2020, etc. etc.</vt:lpstr>
      <vt:lpstr>color mastering</vt:lpstr>
      <vt:lpstr>color mastering</vt:lpstr>
      <vt:lpstr>how do you pick colors?</vt:lpstr>
      <vt:lpstr>how do you pick colors?</vt:lpstr>
      <vt:lpstr>.</vt:lpstr>
      <vt:lpstr>math*</vt:lpstr>
      <vt:lpstr>naïve explainer</vt:lpstr>
      <vt:lpstr>naïve explainer</vt:lpstr>
      <vt:lpstr>naïve explainer</vt:lpstr>
      <vt:lpstr>technically</vt:lpstr>
      <vt:lpstr>steps</vt:lpstr>
      <vt:lpstr>steps</vt:lpstr>
      <vt:lpstr>steps</vt:lpstr>
      <vt:lpstr>steps</vt:lpstr>
      <vt:lpstr>steps</vt:lpstr>
      <vt:lpstr>choosing K</vt:lpstr>
      <vt:lpstr>choosing K</vt:lpstr>
      <vt:lpstr>choosing K</vt:lpstr>
      <vt:lpstr>how?</vt:lpstr>
      <vt:lpstr>me method you</vt:lpstr>
      <vt:lpstr>tech stack</vt:lpstr>
      <vt:lpstr>tech stack</vt:lpstr>
      <vt:lpstr>code</vt:lpstr>
      <vt:lpstr>YOU MORE ME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140</cp:revision>
  <dcterms:created xsi:type="dcterms:W3CDTF">2024-01-06T10:29:00Z</dcterms:created>
  <dcterms:modified xsi:type="dcterms:W3CDTF">2024-04-03T19:54:51Z</dcterms:modified>
</cp:coreProperties>
</file>